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</p:sldIdLst>
  <p:sldSz cy="5143500" cx="9144000"/>
  <p:notesSz cx="6858000" cy="9144000"/>
  <p:embeddedFontLst>
    <p:embeddedFont>
      <p:font typeface="Roboto"/>
      <p:regular r:id="rId80"/>
      <p:bold r:id="rId81"/>
      <p:italic r:id="rId82"/>
      <p:boldItalic r:id="rId83"/>
    </p:embeddedFont>
    <p:embeddedFont>
      <p:font typeface="Roboto Mono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RobotoMono-regular.fntdata"/><Relationship Id="rId83" Type="http://schemas.openxmlformats.org/officeDocument/2006/relationships/font" Target="fonts/Roboto-boldItalic.fntdata"/><Relationship Id="rId42" Type="http://schemas.openxmlformats.org/officeDocument/2006/relationships/slide" Target="slides/slide38.xml"/><Relationship Id="rId86" Type="http://schemas.openxmlformats.org/officeDocument/2006/relationships/font" Target="fonts/RobotoMono-italic.fntdata"/><Relationship Id="rId41" Type="http://schemas.openxmlformats.org/officeDocument/2006/relationships/slide" Target="slides/slide37.xml"/><Relationship Id="rId85" Type="http://schemas.openxmlformats.org/officeDocument/2006/relationships/font" Target="fonts/RobotoMono-bold.fntdata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87" Type="http://schemas.openxmlformats.org/officeDocument/2006/relationships/font" Target="fonts/RobotoMono-boldItalic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Roboto-regular.fntdata"/><Relationship Id="rId82" Type="http://schemas.openxmlformats.org/officeDocument/2006/relationships/font" Target="fonts/Roboto-italic.fntdata"/><Relationship Id="rId81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">
  <p:cSld name="AUTOLAYOUT"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type="title"/>
          </p:nvPr>
        </p:nvSpPr>
        <p:spPr>
          <a:xfrm>
            <a:off x="291875" y="406900"/>
            <a:ext cx="30396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291938" y="2053718"/>
            <a:ext cx="3039600" cy="237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1">
  <p:cSld name="AUTOLAYOUT_1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7">
  <p:cSld name="AUTOLAYOUT_8"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2">
  <p:cSld name="AUTOLAYOUT_4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140800" y="3781876"/>
            <a:ext cx="4862400" cy="1242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2140800" y="1237413"/>
            <a:ext cx="4862400" cy="1242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>
            <p:ph type="title"/>
          </p:nvPr>
        </p:nvSpPr>
        <p:spPr>
          <a:xfrm>
            <a:off x="2140800" y="1630500"/>
            <a:ext cx="4862400" cy="188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5">
  <p:cSld name="AUTOLAYOUT_6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6">
  <p:cSld name="AUTOLAYOUT_7"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3">
  <p:cSld name="AUTOLAYOUT_9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ismael.figueroa@pucv.cl" TargetMode="External"/><Relationship Id="rId4" Type="http://schemas.openxmlformats.org/officeDocument/2006/relationships/hyperlink" Target="http://www.inf.ucv.cl/~ifigueroa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5" Type="http://schemas.openxmlformats.org/officeDocument/2006/relationships/image" Target="../media/image44.png"/><Relationship Id="rId6" Type="http://schemas.openxmlformats.org/officeDocument/2006/relationships/image" Target="../media/image7.jpg"/><Relationship Id="rId7" Type="http://schemas.openxmlformats.org/officeDocument/2006/relationships/image" Target="../media/image10.png"/><Relationship Id="rId8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djangoproject.com/en/2.0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cs.djangoproject.com/en/2.0/topics/migrations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localhost:8000/admin" TargetMode="External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localhost:8000/home" TargetMode="External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simpleisbetterthancomplex.com/tutorial/2016/06/27/how-to-use-djangos-built-in-login-system.html" TargetMode="External"/><Relationship Id="rId4" Type="http://schemas.openxmlformats.org/officeDocument/2006/relationships/hyperlink" Target="https://docs.djangoproject.com/en/2.0/topics/auth/default/" TargetMode="External"/><Relationship Id="rId5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Relationship Id="rId4" Type="http://schemas.openxmlformats.org/officeDocument/2006/relationships/hyperlink" Target="https://docs.djangoproject.com/en/2.0/topics/templates/#the-django-template-language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png"/><Relationship Id="rId4" Type="http://schemas.openxmlformats.org/officeDocument/2006/relationships/hyperlink" Target="https://docs.djangoproject.com/en/2.0/topics/http/shortcuts/#redirect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Relationship Id="rId4" Type="http://schemas.openxmlformats.org/officeDocument/2006/relationships/image" Target="../media/image55.png"/><Relationship Id="rId5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docs.djangoproject.com/en/2.0/ref/models/fields/#django.db.models.Field" TargetMode="External"/><Relationship Id="rId4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docs.djangoproject.com/en/2.0/topics/migrations/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0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4.png"/><Relationship Id="rId4" Type="http://schemas.openxmlformats.org/officeDocument/2006/relationships/hyperlink" Target="https://docs.djangoproject.com/en/2.0/topics/db/models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docs.djangoproject.com/en/2.0/topics/db/models/#relationships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8.png"/><Relationship Id="rId4" Type="http://schemas.openxmlformats.org/officeDocument/2006/relationships/hyperlink" Target="https://docs.djangoproject.com/en/2.0/topics/db/examples/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7.jpg"/><Relationship Id="rId4" Type="http://schemas.openxmlformats.org/officeDocument/2006/relationships/image" Target="../media/image59.jpg"/><Relationship Id="rId5" Type="http://schemas.openxmlformats.org/officeDocument/2006/relationships/image" Target="../media/image6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Desarrollando en el</a:t>
            </a:r>
            <a:br>
              <a:rPr lang="es"/>
            </a:br>
            <a:r>
              <a:rPr lang="es"/>
              <a:t>Framework Django</a:t>
            </a: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311700" y="2834125"/>
            <a:ext cx="8520600" cy="18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Dr. Ismael Figueroa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u="sng">
                <a:solidFill>
                  <a:srgbClr val="F0629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ismael.figueroa@pucv.cl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u="sng">
                <a:solidFill>
                  <a:srgbClr val="F06292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http://www.inf.ucv.cl/~ifigueroa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IBC 3-23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istence_3d_orange1-480x328.png" id="185" name="Shape 185"/>
          <p:cNvPicPr preferRelativeResize="0"/>
          <p:nvPr/>
        </p:nvPicPr>
        <p:blipFill rotWithShape="1">
          <a:blip r:embed="rId3">
            <a:alphaModFix/>
          </a:blip>
          <a:srcRect b="8840" l="0" r="0" t="8840"/>
          <a:stretch/>
        </p:blipFill>
        <p:spPr>
          <a:xfrm>
            <a:off x="0" y="0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Persistencia</a:t>
            </a:r>
            <a:endParaRPr/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232875" y="1134975"/>
            <a:ext cx="2336400" cy="38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Todas las aplicaciones requieren algún tipo de </a:t>
            </a:r>
            <a:r>
              <a:rPr b="1" i="1" lang="es"/>
              <a:t>persistencia de datos</a:t>
            </a:r>
            <a:r>
              <a:rPr b="1" lang="es"/>
              <a:t>.</a:t>
            </a:r>
            <a:br>
              <a:rPr b="1" lang="es"/>
            </a:br>
            <a:br>
              <a:rPr b="1" lang="es"/>
            </a:br>
            <a:r>
              <a:rPr lang="es"/>
              <a:t>Es decir,  deben poder conectarse y manipular </a:t>
            </a:r>
            <a:r>
              <a:rPr b="1" i="1" lang="es"/>
              <a:t>entidades</a:t>
            </a:r>
            <a:r>
              <a:rPr lang="es"/>
              <a:t> en una base de datos.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Es necesario, </a:t>
            </a:r>
            <a:r>
              <a:rPr b="1" i="1" lang="es"/>
              <a:t>crear</a:t>
            </a:r>
            <a:r>
              <a:rPr b="1" lang="es"/>
              <a:t>,</a:t>
            </a:r>
            <a:r>
              <a:rPr lang="es"/>
              <a:t> </a:t>
            </a:r>
            <a:r>
              <a:rPr b="1" i="1" lang="es"/>
              <a:t>leer</a:t>
            </a:r>
            <a:r>
              <a:rPr lang="es"/>
              <a:t>, </a:t>
            </a:r>
            <a:r>
              <a:rPr b="1" i="1" lang="es"/>
              <a:t>actualizar</a:t>
            </a:r>
            <a:r>
              <a:rPr b="1" lang="es"/>
              <a:t> </a:t>
            </a:r>
            <a:r>
              <a:rPr lang="es"/>
              <a:t>y </a:t>
            </a:r>
            <a:r>
              <a:rPr b="1" i="1" lang="es"/>
              <a:t>eliminar </a:t>
            </a:r>
            <a:r>
              <a:rPr lang="es"/>
              <a:t>elementos</a:t>
            </a:r>
            <a:r>
              <a:rPr b="1" lang="es"/>
              <a:t>.</a:t>
            </a:r>
            <a:endParaRPr b="1"/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Además es necesario</a:t>
            </a:r>
            <a:r>
              <a:rPr b="1" lang="es"/>
              <a:t> </a:t>
            </a:r>
            <a:r>
              <a:rPr b="1" i="1" lang="es"/>
              <a:t>buscar</a:t>
            </a:r>
            <a:r>
              <a:rPr b="1" lang="es"/>
              <a:t>, </a:t>
            </a:r>
            <a:r>
              <a:rPr b="1" i="1" lang="es"/>
              <a:t>filtrar,</a:t>
            </a:r>
            <a:r>
              <a:rPr b="1" lang="es"/>
              <a:t> etc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isk-based-authentication1.jpg" id="193" name="Shape 193"/>
          <p:cNvPicPr preferRelativeResize="0"/>
          <p:nvPr/>
        </p:nvPicPr>
        <p:blipFill rotWithShape="1">
          <a:blip r:embed="rId3">
            <a:alphaModFix/>
          </a:blip>
          <a:srcRect b="4995" l="0" r="0" t="5004"/>
          <a:stretch/>
        </p:blipFill>
        <p:spPr>
          <a:xfrm>
            <a:off x="0" y="0"/>
            <a:ext cx="9144008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Autenticación</a:t>
            </a:r>
            <a:r>
              <a:rPr lang="es"/>
              <a:t> y Autorización</a:t>
            </a:r>
            <a:endParaRPr/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9025" y="1522800"/>
            <a:ext cx="2811300" cy="3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Autenticación:</a:t>
            </a:r>
            <a:r>
              <a:rPr b="1" lang="es"/>
              <a:t> </a:t>
            </a:r>
            <a:r>
              <a:rPr lang="es"/>
              <a:t>el usuario efectivamente </a:t>
            </a:r>
            <a:r>
              <a:rPr b="1" i="1" lang="es"/>
              <a:t>es quién dice ser</a:t>
            </a:r>
            <a:endParaRPr b="1" i="1"/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s"/>
              <a:t>Autorización:</a:t>
            </a:r>
            <a:r>
              <a:rPr b="1" lang="es"/>
              <a:t> el usuario </a:t>
            </a:r>
            <a:r>
              <a:rPr b="1" i="1" lang="es"/>
              <a:t>tiene permiso</a:t>
            </a:r>
            <a:r>
              <a:rPr b="1" lang="es"/>
              <a:t> </a:t>
            </a:r>
            <a:r>
              <a:rPr lang="es"/>
              <a:t>para realizar acciones específicas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Framework de Desarrollo MVC</a:t>
            </a:r>
            <a:endParaRPr/>
          </a:p>
        </p:txBody>
      </p:sp>
      <p:sp>
        <p:nvSpPr>
          <p:cNvPr id="202" name="Shape 202"/>
          <p:cNvSpPr txBox="1"/>
          <p:nvPr>
            <p:ph idx="4294967295" type="body"/>
          </p:nvPr>
        </p:nvSpPr>
        <p:spPr>
          <a:xfrm>
            <a:off x="1617399" y="1856550"/>
            <a:ext cx="6060300" cy="23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un conjunto de </a:t>
            </a:r>
            <a:r>
              <a:rPr b="1" i="1" lang="es"/>
              <a:t>librerías de software</a:t>
            </a:r>
            <a:r>
              <a:rPr b="1" lang="es"/>
              <a:t> </a:t>
            </a:r>
            <a:r>
              <a:rPr lang="es"/>
              <a:t>diseñadas para </a:t>
            </a:r>
            <a:r>
              <a:rPr b="1" i="1" lang="es"/>
              <a:t>trabajar en conjunto</a:t>
            </a:r>
            <a:r>
              <a:rPr b="1" lang="es"/>
              <a:t> </a:t>
            </a:r>
            <a:r>
              <a:rPr lang="es"/>
              <a:t>y</a:t>
            </a:r>
            <a:r>
              <a:rPr b="1" i="1" lang="es"/>
              <a:t>  dar soporte </a:t>
            </a:r>
            <a:r>
              <a:rPr lang="es"/>
              <a:t>al desarrollo de aplicaciones web, </a:t>
            </a:r>
            <a:r>
              <a:rPr b="1" i="1" lang="es"/>
              <a:t>en base al diseño arquitectónico indicado por el patrón de diseño MVC</a:t>
            </a:r>
            <a:endParaRPr b="1"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Frameworks Web</a:t>
            </a:r>
            <a:endParaRPr/>
          </a:p>
        </p:txBody>
      </p:sp>
      <p:pic>
        <p:nvPicPr>
          <p:cNvPr descr="django-body1.jpeg"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75" y="1017725"/>
            <a:ext cx="3449450" cy="1724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ils-new.sh-600x600.png"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4425" y="1017725"/>
            <a:ext cx="1613375" cy="1613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_full_color.png" id="210" name="Shape 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4400" y="1458773"/>
            <a:ext cx="1613373" cy="8426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p-net-mvc-4.jpg" id="211" name="Shape 2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656" y="2742450"/>
            <a:ext cx="2248475" cy="759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ssless-page1-320px-20110510-jsf-logo.tiff.png" id="212" name="Shape 2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1023" y="2475375"/>
            <a:ext cx="2401950" cy="120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1.jpg" id="213" name="Shape 2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0675" y="2582100"/>
            <a:ext cx="2760825" cy="920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ravel.png" id="214" name="Shape 2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0892" y="3709700"/>
            <a:ext cx="1955999" cy="126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ket-logo.png" id="215" name="Shape 2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56875" y="3555325"/>
            <a:ext cx="2248475" cy="1204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bone.png" id="216" name="Shape 2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28627" y="3979175"/>
            <a:ext cx="2004925" cy="35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46095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Framework Django</a:t>
            </a:r>
            <a:endParaRPr/>
          </a:p>
        </p:txBody>
      </p:sp>
      <p:sp>
        <p:nvSpPr>
          <p:cNvPr id="222" name="Shape 222"/>
          <p:cNvSpPr txBox="1"/>
          <p:nvPr>
            <p:ph type="title"/>
          </p:nvPr>
        </p:nvSpPr>
        <p:spPr>
          <a:xfrm>
            <a:off x="4912800" y="3999450"/>
            <a:ext cx="39486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Documentación</a:t>
            </a:r>
            <a:endParaRPr sz="3000"/>
          </a:p>
        </p:txBody>
      </p:sp>
      <p:sp>
        <p:nvSpPr>
          <p:cNvPr id="223" name="Shape 223"/>
          <p:cNvSpPr txBox="1"/>
          <p:nvPr/>
        </p:nvSpPr>
        <p:spPr>
          <a:xfrm>
            <a:off x="5208075" y="4669650"/>
            <a:ext cx="3454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https://docs.djangoproject.com/en/2.0/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Históricos</a:t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183650"/>
            <a:ext cx="8520600" cy="372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Desarrollado a finales del año 2003, liberado open source el 2005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Basado en el patrón de diseño MVC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s"/>
              <a:t>Provee un sistema de autentificación y autorización integrado por defecto</a:t>
            </a:r>
            <a:endParaRPr b="1" i="1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s"/>
              <a:t>Provee un backend administrativo integrable por defecto</a:t>
            </a:r>
            <a:endParaRPr b="1" i="1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Trabaja bajo la idea de un proyecto combina múltiples </a:t>
            </a:r>
            <a:r>
              <a:rPr b="1" i="1" lang="es"/>
              <a:t>aplicaciones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Bastante usado a nivel industrial/empresarial</a:t>
            </a:r>
            <a:endParaRPr/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Muchas otras características…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Instalación de Django</a:t>
            </a:r>
            <a:endParaRPr/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Django 2.0 requiere Python 3. Se recomienda instalar Aconda para crear un ambiente exclusivo para nuestro proyecto</a:t>
            </a:r>
            <a:endParaRPr/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Descargar instalador de conda</a:t>
            </a:r>
            <a:endParaRPr/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 la línea de comandos ejecutar</a:t>
            </a:r>
            <a:r>
              <a:rPr lang="es"/>
              <a:t>: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Roboto Mono"/>
              <a:buChar char="○"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conda create -n todolisto python=3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Ahora debiera ser posible ejecutar: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Roboto Mono"/>
              <a:buChar char="○"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source activate todolisto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>
              <a:spcBef>
                <a:spcPts val="1000"/>
              </a:spcBef>
              <a:spcAft>
                <a:spcPts val="1000"/>
              </a:spcAft>
              <a:buSzPts val="1400"/>
              <a:buFont typeface="Roboto Mono"/>
              <a:buChar char="○"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pip install django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Creando un nuevo </a:t>
            </a:r>
            <a:r>
              <a:rPr b="1" lang="es"/>
              <a:t>proyecto</a:t>
            </a:r>
            <a:r>
              <a:rPr lang="es"/>
              <a:t> Django</a:t>
            </a:r>
            <a:endParaRPr/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174350" y="2348575"/>
            <a:ext cx="8658000" cy="24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El comando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django-admin startproject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todolisto</a:t>
            </a:r>
            <a:r>
              <a:rPr lang="es" sz="1600"/>
              <a:t> crea una nueva carpeta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todolisto </a:t>
            </a:r>
            <a:r>
              <a:rPr lang="es" sz="1600"/>
              <a:t>con el esqueleto de un proyecto Django</a:t>
            </a:r>
            <a:endParaRPr sz="1600"/>
          </a:p>
          <a:p>
            <a:pPr indent="-330200" lvl="0" marL="45720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s" sz="1600"/>
              <a:t>Al usar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python manage.py runserver se levanta un servidor de pruebas en</a:t>
            </a:r>
            <a:r>
              <a:rPr lang="es" sz="1600"/>
              <a:t>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localhost:8000</a:t>
            </a:r>
            <a:endParaRPr sz="1600"/>
          </a:p>
        </p:txBody>
      </p:sp>
      <p:sp>
        <p:nvSpPr>
          <p:cNvPr id="242" name="Shape 242"/>
          <p:cNvSpPr txBox="1"/>
          <p:nvPr/>
        </p:nvSpPr>
        <p:spPr>
          <a:xfrm>
            <a:off x="174350" y="1090600"/>
            <a:ext cx="8520600" cy="117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&gt; django-admin startproject todolisto</a:t>
            </a:r>
            <a:br>
              <a:rPr lang="es" sz="18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8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&gt; cd todolisto</a:t>
            </a:r>
            <a:br>
              <a:rPr lang="es" sz="18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8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&gt; python manage.py runserver</a:t>
            </a:r>
            <a:endParaRPr sz="1800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Creando una nueva </a:t>
            </a:r>
            <a:r>
              <a:rPr b="1" lang="es"/>
              <a:t>aplicación</a:t>
            </a:r>
            <a:r>
              <a:rPr lang="es"/>
              <a:t> Django</a:t>
            </a:r>
            <a:endParaRPr/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174350" y="2022975"/>
            <a:ext cx="8658000" cy="19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En Django un </a:t>
            </a:r>
            <a:r>
              <a:rPr b="1" lang="es" sz="1600"/>
              <a:t>proyecto</a:t>
            </a:r>
            <a:r>
              <a:rPr lang="es" sz="1600"/>
              <a:t> puede contener una o más </a:t>
            </a:r>
            <a:r>
              <a:rPr b="1" lang="es" sz="1600"/>
              <a:t>aplicaciones</a:t>
            </a:r>
            <a:r>
              <a:rPr lang="es" sz="1600"/>
              <a:t>. La idea es que las aplicaciones pueden ser independientes entre sí, o también pueden integrarse unas con otras.</a:t>
            </a:r>
            <a:endParaRPr sz="1600"/>
          </a:p>
          <a:p>
            <a:pPr indent="-330200" lvl="0" marL="457200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s" sz="1600"/>
              <a:t>Es dentro de las aplicaciones que crearemos nuestros modelos, vistas y controladores</a:t>
            </a:r>
            <a:endParaRPr sz="1600"/>
          </a:p>
        </p:txBody>
      </p:sp>
      <p:sp>
        <p:nvSpPr>
          <p:cNvPr id="249" name="Shape 249"/>
          <p:cNvSpPr txBox="1"/>
          <p:nvPr/>
        </p:nvSpPr>
        <p:spPr>
          <a:xfrm>
            <a:off x="174350" y="1398850"/>
            <a:ext cx="8520600" cy="53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&gt; python manage.py startapp main</a:t>
            </a:r>
            <a:endParaRPr sz="1800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Registrando aplicación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lang="es"/>
              <a:t> en la configuración</a:t>
            </a:r>
            <a:endParaRPr/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4207350" y="1229875"/>
            <a:ext cx="4624800" cy="33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el archivo </a:t>
            </a: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todolisto/settings.py</a:t>
            </a:r>
            <a:r>
              <a:rPr lang="es"/>
              <a:t> debemos indicar que nuestra aplicación </a:t>
            </a: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‘main’</a:t>
            </a:r>
            <a:r>
              <a:rPr lang="es"/>
              <a:t> se considera instalada…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Esto sirve después para la búsqueda de plantillas y otros elementos</a:t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9438"/>
            <a:ext cx="3902551" cy="2724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ctrTitle"/>
          </p:nvPr>
        </p:nvSpPr>
        <p:spPr>
          <a:xfrm>
            <a:off x="591225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Framework Web?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013" y="152400"/>
            <a:ext cx="64719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1726850" y="1856550"/>
            <a:ext cx="5620800" cy="14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You have 14 unapplied migration(s). Your project may not work properly until you apply the migrations for app(s): admin, auth, contenttypes, sessions.</a:t>
            </a:r>
            <a:endParaRPr b="1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Run 'python manage.py migrate' to apply them.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67" name="Shape 26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Migraciones pendientes</a:t>
            </a:r>
            <a:endParaRPr/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311700" y="1229875"/>
            <a:ext cx="85206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Al ejecutar runserver la primera vez veremos un mensaje como este:</a:t>
            </a:r>
            <a:endParaRPr/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311700" y="3413000"/>
            <a:ext cx="85206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solucionarlo debemos cancelar el runserver y ejecutar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python manage.py migrate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Migraciones: entre lo ideal y lo real</a:t>
            </a:r>
            <a:endParaRPr/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Django y otros frameworks de desarrollo web se maneja el concepto de </a:t>
            </a:r>
            <a:r>
              <a:rPr b="1" i="1" lang="es"/>
              <a:t>migraciones</a:t>
            </a:r>
            <a:r>
              <a:rPr lang="es"/>
              <a:t> para describir la estructura lógica de la base de datos que, finalmente, almacena los datos de la aplicación.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Por lo tanto, un archivo de migraciones indica operaciones a realizar, tales como: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Crear tabla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Agregar campo a tabla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Borrar campo de tabla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etc...</a:t>
            </a: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0" y="4896225"/>
            <a:ext cx="39918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3"/>
              </a:rPr>
              <a:t>https://docs.djangoproject.com/en/2.0/topics/migrations/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Migraciones en Django</a:t>
            </a:r>
            <a:endParaRPr/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311700" y="1793550"/>
            <a:ext cx="8520600" cy="19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Django las migraciones se generan automáticamente a partir de los cambios en los modelos con el comando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python manage.py makemigrations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Backend Administrativo</a:t>
            </a:r>
            <a:endParaRPr/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148225" y="1229875"/>
            <a:ext cx="3742800" cy="32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defecto Django tiene un poderoso y flexible backend administrativo. Para ingresar debemos ir a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http://localhost:8000/admin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/>
              <a:t>Necesitamos crear un superusuario para poder ingresar!</a:t>
            </a:r>
            <a:endParaRPr sz="16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>
                <a:latin typeface="Roboto Mono"/>
                <a:ea typeface="Roboto Mono"/>
                <a:cs typeface="Roboto Mono"/>
                <a:sym typeface="Roboto Mono"/>
              </a:rPr>
              <a:t>python manage.py createsuperuser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100" y="1118975"/>
            <a:ext cx="4659949" cy="34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Backend Administrativo</a:t>
            </a:r>
            <a:endParaRPr/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140825" y="3905800"/>
            <a:ext cx="7900500" cy="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/>
              <a:t>El backend muestra los modelos de distintas aplicaciones, siempre</a:t>
            </a:r>
            <a:br>
              <a:rPr lang="es" sz="1600"/>
            </a:br>
            <a:r>
              <a:rPr lang="es" sz="1600"/>
              <a:t>y cuando éstas hayan sido registradas para aparecer en el administrador</a:t>
            </a:r>
            <a:endParaRPr sz="1600"/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366" y="1283975"/>
            <a:ext cx="5011259" cy="257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Listo!</a:t>
            </a:r>
            <a:br>
              <a:rPr lang="es"/>
            </a:br>
            <a:r>
              <a:rPr lang="es"/>
              <a:t>Una aplicación web con MVC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Aplicación “Todo Listo!”</a:t>
            </a:r>
            <a:endParaRPr/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311700" y="1017800"/>
            <a:ext cx="8520600" cy="38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aplicación “Todo Listo!” maneja una lista de tareas, donde un usuario puede desear: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Ver el listado actual de tareas por realizar</a:t>
            </a:r>
            <a:endParaRPr/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Visualizar un calendario con la cantidad de tareas creadas y finalizadas cada día y cada mes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/>
              <a:t>Además, un administrador podría:</a:t>
            </a:r>
            <a:endParaRPr/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Visualizar cantidad de tareas según distintos filtros, mostrando solo la cantidad, pero no el contenido de las tareas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4294967295" type="title"/>
          </p:nvPr>
        </p:nvSpPr>
        <p:spPr>
          <a:xfrm>
            <a:off x="311700" y="597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Interfaz de Usuario: Login</a:t>
            </a:r>
            <a:endParaRPr/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950" y="998900"/>
            <a:ext cx="5260250" cy="37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4294967295" type="title"/>
          </p:nvPr>
        </p:nvSpPr>
        <p:spPr>
          <a:xfrm>
            <a:off x="311700" y="597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Interfaz de Usuario: Listado de Tareas</a:t>
            </a:r>
            <a:endParaRPr/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275" y="904325"/>
            <a:ext cx="6463426" cy="40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pantalla 2016-11-04 a las 5.31.11 p.m..png"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7352" y="94600"/>
            <a:ext cx="5450673" cy="4474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ear-span-building-03-495.jpg"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063" y="1200150"/>
            <a:ext cx="471487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/>
          <p:nvPr/>
        </p:nvSpPr>
        <p:spPr>
          <a:xfrm>
            <a:off x="6825750" y="1893425"/>
            <a:ext cx="1815300" cy="65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6825750" y="3984950"/>
            <a:ext cx="1815300" cy="65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4294967295" type="title"/>
          </p:nvPr>
        </p:nvSpPr>
        <p:spPr>
          <a:xfrm>
            <a:off x="311700" y="597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Interfaz de Usuario: Editar Tarea</a:t>
            </a:r>
            <a:endParaRPr/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075" y="828500"/>
            <a:ext cx="6343849" cy="39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4294967295" type="title"/>
          </p:nvPr>
        </p:nvSpPr>
        <p:spPr>
          <a:xfrm>
            <a:off x="311700" y="597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Interfaz de Usuario: Vista Calendario</a:t>
            </a:r>
            <a:endParaRPr/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313" y="889775"/>
            <a:ext cx="5871376" cy="398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</a:t>
            </a:r>
            <a:r>
              <a:rPr lang="es"/>
              <a:t>l Modelo de la Aplicación</a:t>
            </a:r>
            <a:endParaRPr/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349" y="1367975"/>
            <a:ext cx="5255324" cy="34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Configuración Base de Datos</a:t>
            </a:r>
            <a:endParaRPr/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Ejecutar MySQL</a:t>
            </a:r>
            <a:endParaRPr/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Crear la base de datos “todolisto”  </a:t>
            </a:r>
            <a:endParaRPr/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Crear usuario con acceso completo a la BD “todolisto” -- </a:t>
            </a:r>
            <a:r>
              <a:rPr b="1" i="1" lang="es"/>
              <a:t>no acceso root!</a:t>
            </a:r>
            <a:endParaRPr b="1" i="1"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Usuario: todo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s"/>
              <a:t>Password: listo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Creación desde consola MySQL</a:t>
            </a:r>
            <a:endParaRPr/>
          </a:p>
        </p:txBody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&gt; mysql -u root -p </a:t>
            </a:r>
            <a:r>
              <a:rPr lang="es"/>
              <a:t># Ingresar como root a consola MySQL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mysql&gt; CREATE DATABASE todolisto;</a:t>
            </a:r>
            <a:br>
              <a:rPr lang="es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mysql&gt; CREATE USER ‘todo’@’%’ IDENTIFIED BY ‘listo’;</a:t>
            </a:r>
            <a:br>
              <a:rPr lang="es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mysql&gt; GRANT ALL PRIVILEGES ON todolisto.* TO ‘todo’@’%’;</a:t>
            </a:r>
            <a:br>
              <a:rPr lang="es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mysql&gt; FLUSH PRIVILEGES;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311700" y="41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Configuración Base de Datos en Django</a:t>
            </a:r>
            <a:endParaRPr/>
          </a:p>
        </p:txBody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s"/>
              <a:t>Por defecto Django trabaja con una base de datos SQLite.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Necesitamos un cliente MySQL para usar la BD desde Python: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pip install mysqlclient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En Linux/Mac necesitamos: </a:t>
            </a:r>
            <a:r>
              <a:rPr lang="es"/>
              <a:t>apt-get install libmysqlclient-dev / brew install mysql antes de instalar mysqlclient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/>
              <a:t>Para usar nuestra base de datos MySQL debemos editar el archiv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o todolisto/settings.py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Configuración archivo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settings.py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3250"/>
            <a:ext cx="6207024" cy="33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idx="4294967295" type="body"/>
          </p:nvPr>
        </p:nvSpPr>
        <p:spPr>
          <a:xfrm>
            <a:off x="40275" y="1229875"/>
            <a:ext cx="4182900" cy="3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La pantalla de inicio estará asociada a la url </a:t>
            </a:r>
            <a:r>
              <a:rPr lang="es" sz="14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http://localhost:8000/home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Debemos crear esta asociación </a:t>
            </a:r>
            <a:r>
              <a:rPr b="1" lang="es" sz="1400"/>
              <a:t>todolisto/urls.py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s" sz="1400"/>
              <a:t>Por defecto el único ruteo configurado es para la url </a:t>
            </a:r>
            <a:r>
              <a:rPr lang="es" sz="1400">
                <a:latin typeface="Roboto Mono"/>
                <a:ea typeface="Roboto Mono"/>
                <a:cs typeface="Roboto Mono"/>
                <a:sym typeface="Roboto Mono"/>
              </a:rPr>
              <a:t>‘admin’</a:t>
            </a:r>
            <a:r>
              <a:rPr lang="es" sz="1400"/>
              <a:t>que está asociada a un conjunto de rutas definidas en la aplicación </a:t>
            </a:r>
            <a:r>
              <a:rPr lang="es" sz="1400">
                <a:latin typeface="Roboto Mono"/>
                <a:ea typeface="Roboto Mono"/>
                <a:cs typeface="Roboto Mono"/>
                <a:sym typeface="Roboto Mono"/>
              </a:rPr>
              <a:t>admin.site.urls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7" name="Shape 367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Hola Mundo Django / ¿Dónde se maneja la URL?</a:t>
            </a: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5484500" y="3130825"/>
            <a:ext cx="3347700" cy="288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250" y="1568350"/>
            <a:ext cx="4616024" cy="2388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4294967295" type="body"/>
          </p:nvPr>
        </p:nvSpPr>
        <p:spPr>
          <a:xfrm>
            <a:off x="40275" y="1229875"/>
            <a:ext cx="4403700" cy="3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SzPts val="1400"/>
              <a:buChar char="●"/>
            </a:pPr>
            <a:r>
              <a:rPr lang="es" sz="1400"/>
              <a:t>Agreguemos la URL </a:t>
            </a:r>
            <a:r>
              <a:rPr b="1" lang="es" sz="1400">
                <a:latin typeface="Roboto Mono"/>
                <a:ea typeface="Roboto Mono"/>
                <a:cs typeface="Roboto Mono"/>
                <a:sym typeface="Roboto Mono"/>
              </a:rPr>
              <a:t>‘todolisto/’</a:t>
            </a:r>
            <a:r>
              <a:rPr lang="es" sz="14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1400"/>
              <a:t>y la asociaremos a las URLs manejadas por</a:t>
            </a:r>
            <a:r>
              <a:rPr lang="es" sz="14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s" sz="1400">
                <a:latin typeface="Roboto Mono"/>
                <a:ea typeface="Roboto Mono"/>
                <a:cs typeface="Roboto Mono"/>
                <a:sym typeface="Roboto Mono"/>
              </a:rPr>
              <a:t>todolisto.main.urls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5" name="Shape 375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Hola Mundo Django / URL home</a:t>
            </a:r>
            <a:endParaRPr/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175" y="1902800"/>
            <a:ext cx="4395224" cy="2300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4294967295" type="body"/>
          </p:nvPr>
        </p:nvSpPr>
        <p:spPr>
          <a:xfrm>
            <a:off x="40275" y="1229875"/>
            <a:ext cx="4403700" cy="3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Agreguemos la URL </a:t>
            </a:r>
            <a:r>
              <a:rPr b="1" lang="es" sz="1400">
                <a:latin typeface="Roboto Mono"/>
                <a:ea typeface="Roboto Mono"/>
                <a:cs typeface="Roboto Mono"/>
                <a:sym typeface="Roboto Mono"/>
              </a:rPr>
              <a:t>‘todolisto/’</a:t>
            </a:r>
            <a:r>
              <a:rPr lang="es" sz="14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1400"/>
              <a:t>y la asociaremos a las URLs manejadas por</a:t>
            </a:r>
            <a:r>
              <a:rPr lang="es" sz="14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s" sz="1400">
                <a:latin typeface="Roboto Mono"/>
                <a:ea typeface="Roboto Mono"/>
                <a:cs typeface="Roboto Mono"/>
                <a:sym typeface="Roboto Mono"/>
              </a:rPr>
              <a:t>todolisto.main.urls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Luego creamos un archivo </a:t>
            </a:r>
            <a:r>
              <a:rPr b="1" lang="es" sz="1400">
                <a:latin typeface="Roboto Mono"/>
                <a:ea typeface="Roboto Mono"/>
                <a:cs typeface="Roboto Mono"/>
                <a:sym typeface="Roboto Mono"/>
              </a:rPr>
              <a:t>main/urls.py</a:t>
            </a:r>
            <a:r>
              <a:rPr lang="es" sz="1400"/>
              <a:t> y asociamos la url </a:t>
            </a:r>
            <a:r>
              <a:rPr b="1" lang="es" sz="1400">
                <a:latin typeface="Roboto Mono"/>
                <a:ea typeface="Roboto Mono"/>
                <a:cs typeface="Roboto Mono"/>
                <a:sym typeface="Roboto Mono"/>
              </a:rPr>
              <a:t>‘home’</a:t>
            </a:r>
            <a:r>
              <a:rPr lang="es" sz="1400"/>
              <a:t> a una vista </a:t>
            </a:r>
            <a:r>
              <a:rPr b="1" lang="es" sz="1400">
                <a:latin typeface="Roboto Mono"/>
                <a:ea typeface="Roboto Mono"/>
                <a:cs typeface="Roboto Mono"/>
                <a:sym typeface="Roboto Mono"/>
              </a:rPr>
              <a:t>‘index’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s" sz="1400"/>
              <a:t>En el archivo </a:t>
            </a:r>
            <a:r>
              <a:rPr b="1" lang="es" sz="1400">
                <a:latin typeface="Roboto Mono"/>
                <a:ea typeface="Roboto Mono"/>
                <a:cs typeface="Roboto Mono"/>
                <a:sym typeface="Roboto Mono"/>
              </a:rPr>
              <a:t>main/views.py</a:t>
            </a:r>
            <a:r>
              <a:rPr lang="es" sz="1400"/>
              <a:t> definimos el método </a:t>
            </a:r>
            <a:r>
              <a:rPr b="1" lang="es" sz="1400">
                <a:latin typeface="Roboto Mono"/>
                <a:ea typeface="Roboto Mono"/>
                <a:cs typeface="Roboto Mono"/>
                <a:sym typeface="Roboto Mono"/>
              </a:rPr>
              <a:t>index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s" sz="1400"/>
              <a:t>Es bueno ponerle nombre a las vistas, porque nos permite generar URLs dinámicamente en las plantillas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2" name="Shape 382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Hola Mundo Django / URL home</a:t>
            </a:r>
            <a:endParaRPr/>
          </a:p>
        </p:txBody>
      </p:sp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625" y="3295300"/>
            <a:ext cx="4590124" cy="17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563" y="1135425"/>
            <a:ext cx="4774241" cy="17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291875" y="406900"/>
            <a:ext cx="4167000" cy="6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Un Framework Web es:</a:t>
            </a:r>
            <a:endParaRPr sz="2800"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291951" y="2053725"/>
            <a:ext cx="3423300" cy="23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un conjunto de </a:t>
            </a:r>
            <a:r>
              <a:rPr b="1" i="1" lang="es"/>
              <a:t>librerías de software</a:t>
            </a:r>
            <a:r>
              <a:rPr b="1" lang="es"/>
              <a:t> </a:t>
            </a:r>
            <a:r>
              <a:rPr lang="es"/>
              <a:t>diseñadas para </a:t>
            </a:r>
            <a:r>
              <a:rPr b="1" i="1" lang="es"/>
              <a:t>trabajar en conjunto</a:t>
            </a:r>
            <a:r>
              <a:rPr b="1" lang="es"/>
              <a:t> </a:t>
            </a:r>
            <a:r>
              <a:rPr lang="es"/>
              <a:t>y</a:t>
            </a:r>
            <a:r>
              <a:rPr b="1" i="1" lang="es"/>
              <a:t>  dar soporte </a:t>
            </a:r>
            <a:r>
              <a:rPr lang="es"/>
              <a:t>al desarrollo de aplicaciones web</a:t>
            </a: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4232750" y="0"/>
            <a:ext cx="4911300" cy="5143500"/>
          </a:xfrm>
          <a:prstGeom prst="parallelogram">
            <a:avLst>
              <a:gd fmla="val 25000" name="adj"/>
            </a:avLst>
          </a:prstGeom>
          <a:solidFill>
            <a:srgbClr val="FFFFFF"/>
          </a:solidFill>
          <a:ln>
            <a:noFill/>
          </a:ln>
          <a:effectLst>
            <a:outerShdw blurRad="50800" rotWithShape="0" algn="tl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3331550" y="0"/>
            <a:ext cx="5633700" cy="5143500"/>
          </a:xfrm>
          <a:prstGeom prst="parallelogram">
            <a:avLst>
              <a:gd fmla="val 24220" name="adj"/>
            </a:avLst>
          </a:prstGeom>
          <a:solidFill>
            <a:srgbClr val="EEEEEE">
              <a:alpha val="6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ibraries.jpg" id="144" name="Shape 144"/>
          <p:cNvPicPr preferRelativeResize="0"/>
          <p:nvPr/>
        </p:nvPicPr>
        <p:blipFill rotWithShape="1">
          <a:blip r:embed="rId3">
            <a:alphaModFix/>
          </a:blip>
          <a:srcRect b="0" l="13751" r="13758" t="0"/>
          <a:stretch/>
        </p:blipFill>
        <p:spPr>
          <a:xfrm>
            <a:off x="3776925" y="0"/>
            <a:ext cx="5367300" cy="5143500"/>
          </a:xfrm>
          <a:prstGeom prst="parallelogram">
            <a:avLst>
              <a:gd fmla="val 2368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Hola Mundo Django!!!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650" y="1222250"/>
            <a:ext cx="6544712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Creando Pantalla de Login</a:t>
            </a:r>
            <a:endParaRPr/>
          </a:p>
        </p:txBody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Lo primero que haremos es implementar un login para nuestra aplicación, apoyándonos en la infraestructura que ya trae por defecto Django.</a:t>
            </a:r>
            <a:endParaRPr/>
          </a:p>
        </p:txBody>
      </p:sp>
      <p:sp>
        <p:nvSpPr>
          <p:cNvPr id="397" name="Shape 397"/>
          <p:cNvSpPr txBox="1"/>
          <p:nvPr/>
        </p:nvSpPr>
        <p:spPr>
          <a:xfrm>
            <a:off x="0" y="4896000"/>
            <a:ext cx="66822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https://simpleisbetterthancomplex.com/tutorial/2016/06/27/how-to-use-djangos-built-in-login-system.html</a:t>
            </a:r>
            <a:endParaRPr sz="1000"/>
          </a:p>
        </p:txBody>
      </p:sp>
      <p:sp>
        <p:nvSpPr>
          <p:cNvPr id="398" name="Shape 398"/>
          <p:cNvSpPr txBox="1"/>
          <p:nvPr/>
        </p:nvSpPr>
        <p:spPr>
          <a:xfrm>
            <a:off x="0" y="4576438"/>
            <a:ext cx="4304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https://docs.djangoproject.com/en/2.0/topics/auth/default/</a:t>
            </a:r>
            <a:endParaRPr sz="1200"/>
          </a:p>
        </p:txBody>
      </p:sp>
      <p:pic>
        <p:nvPicPr>
          <p:cNvPr id="399" name="Shape 3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2225" y="2155927"/>
            <a:ext cx="6219551" cy="21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Configurando redirección post login</a:t>
            </a:r>
            <a:endParaRPr/>
          </a:p>
        </p:txBody>
      </p:sp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325" y="1748413"/>
            <a:ext cx="6013349" cy="16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Debemos proveer una plantilla para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4575" y="1406950"/>
            <a:ext cx="36480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La aplicación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auth </a:t>
            </a:r>
            <a:r>
              <a:rPr lang="es" sz="1600"/>
              <a:t>necesita una plantilla que se encuentre en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registration/login.html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/>
              <a:t>Debemos proveer esto para poder continuar</a:t>
            </a:r>
            <a:endParaRPr sz="1600"/>
          </a:p>
        </p:txBody>
      </p:sp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200" y="1406925"/>
            <a:ext cx="5417399" cy="2612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Plantilla básica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login.html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311700" y="1229875"/>
            <a:ext cx="324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El archivo está en formato DTL: Django Template Language</a:t>
            </a:r>
            <a:endParaRPr sz="16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/>
              <a:t>Los elementos entre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{%</a:t>
            </a:r>
            <a:r>
              <a:rPr lang="es" sz="1600"/>
              <a:t>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%}</a:t>
            </a:r>
            <a:r>
              <a:rPr lang="es" sz="1600"/>
              <a:t> son </a:t>
            </a:r>
            <a:r>
              <a:rPr b="1" lang="es" sz="1600"/>
              <a:t>etiquetas...</a:t>
            </a:r>
            <a:endParaRPr b="1" sz="16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/>
              <a:t>Los elementos entre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s" sz="1600"/>
              <a:t>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s" sz="1600"/>
              <a:t> son </a:t>
            </a:r>
            <a:r>
              <a:rPr b="1" lang="es" sz="1600"/>
              <a:t>variables </a:t>
            </a:r>
            <a:r>
              <a:rPr lang="es" sz="1600"/>
              <a:t>que se renderizan</a:t>
            </a:r>
            <a:endParaRPr sz="16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/>
              <a:t>La vista LoginView nos provee de la variable </a:t>
            </a: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form</a:t>
            </a:r>
            <a:r>
              <a:rPr b="1" lang="es" sz="1600"/>
              <a:t> </a:t>
            </a:r>
            <a:r>
              <a:rPr lang="es" sz="1600"/>
              <a:t>con el formulario de login...</a:t>
            </a:r>
            <a:endParaRPr sz="1600"/>
          </a:p>
        </p:txBody>
      </p: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650" y="1536150"/>
            <a:ext cx="5275475" cy="20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 txBox="1"/>
          <p:nvPr/>
        </p:nvSpPr>
        <p:spPr>
          <a:xfrm>
            <a:off x="0" y="4885250"/>
            <a:ext cx="69081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https://docs.djangoproject.com/en/2.0/topics/templates/#the-django-template-language</a:t>
            </a:r>
            <a:endParaRPr sz="1200"/>
          </a:p>
        </p:txBody>
      </p:sp>
      <p:sp>
        <p:nvSpPr>
          <p:cNvPr id="421" name="Shape 421"/>
          <p:cNvSpPr txBox="1"/>
          <p:nvPr/>
        </p:nvSpPr>
        <p:spPr>
          <a:xfrm>
            <a:off x="3772650" y="3884800"/>
            <a:ext cx="29268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¿probemos el login</a:t>
            </a:r>
            <a:br>
              <a:rPr b="1" lang="es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s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con nuestro superusuario?</a:t>
            </a:r>
            <a:endParaRPr b="1"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Creando enlace para cerrar sesión /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logout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311700" y="1229875"/>
            <a:ext cx="54882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/>
              <a:t>De manera similar, se espera una plantilla </a:t>
            </a: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‘registration/logged_out.html’</a:t>
            </a:r>
            <a:r>
              <a:rPr lang="es" sz="1600"/>
              <a:t> para ser mostrada cuando el usuario cierre su sesión</a:t>
            </a:r>
            <a:endParaRPr sz="1600"/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750" y="2398475"/>
            <a:ext cx="5320499" cy="190570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/>
          <p:nvPr/>
        </p:nvSpPr>
        <p:spPr>
          <a:xfrm>
            <a:off x="0" y="4357975"/>
            <a:ext cx="34542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De manera parecida se puede agregar el registro de usuarios, cambio de password, etc.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pasa con la seguridad?</a:t>
            </a:r>
            <a:endParaRPr/>
          </a:p>
        </p:txBody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311700" y="1017800"/>
            <a:ext cx="3992400" cy="12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Lamentablemente en nuestra aplicación podemos acceder a </a:t>
            </a:r>
            <a:r>
              <a:rPr lang="es" sz="1400">
                <a:latin typeface="Roboto Mono"/>
                <a:ea typeface="Roboto Mono"/>
                <a:cs typeface="Roboto Mono"/>
                <a:sym typeface="Roboto Mono"/>
              </a:rPr>
              <a:t>todolisto/home</a:t>
            </a:r>
            <a:r>
              <a:rPr lang="es" sz="1400"/>
              <a:t> incluso si no hemos iniciado sesión!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938" y="2098679"/>
            <a:ext cx="7004126" cy="23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>
            <p:ph idx="1" type="body"/>
          </p:nvPr>
        </p:nvSpPr>
        <p:spPr>
          <a:xfrm>
            <a:off x="4660675" y="1017800"/>
            <a:ext cx="3992400" cy="9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Para poder prevenir el acceso a una URL a usuarios no autentificados debemos usar el decorador </a:t>
            </a:r>
            <a:r>
              <a:rPr b="1" lang="es" sz="1400">
                <a:latin typeface="Roboto Mono"/>
                <a:ea typeface="Roboto Mono"/>
                <a:cs typeface="Roboto Mono"/>
                <a:sym typeface="Roboto Mono"/>
              </a:rPr>
              <a:t>login_required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Mejorando el layout de nuestra aplicación</a:t>
            </a:r>
            <a:endParaRPr/>
          </a:p>
        </p:txBody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 el fin de mejorar nuestra aplicación explotaremos el mecanismo de plantillas de Django para una plantilla maestra con: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Encabezado, pie de página y barra de navegación comunes a toda la aplicación. Con enlaces de iniciar/cerrar sesión según corresponda</a:t>
            </a:r>
            <a:endParaRPr/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Espacio para incrustar el contenido específico de cada vista en particular</a:t>
            </a:r>
            <a:endParaRPr/>
          </a:p>
          <a:p>
            <a:pPr indent="-342900" lvl="0" marL="45720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/>
              <a:t>Usaremos Bootstrap para la parte de estilos gráficos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275" y="0"/>
            <a:ext cx="63256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/>
          <p:nvPr/>
        </p:nvSpPr>
        <p:spPr>
          <a:xfrm>
            <a:off x="3185100" y="914650"/>
            <a:ext cx="5175900" cy="122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2971650" y="2657825"/>
            <a:ext cx="6013200" cy="116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2971650" y="4196575"/>
            <a:ext cx="6013200" cy="58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 txBox="1"/>
          <p:nvPr/>
        </p:nvSpPr>
        <p:spPr>
          <a:xfrm>
            <a:off x="53800" y="2141325"/>
            <a:ext cx="25932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Todo lo encerrado en rojo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corresponde al layout en Bootstrap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75" y="727213"/>
            <a:ext cx="4243099" cy="36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/>
          <p:nvPr/>
        </p:nvSpPr>
        <p:spPr>
          <a:xfrm>
            <a:off x="1000725" y="1086800"/>
            <a:ext cx="2216700" cy="398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1000725" y="3251400"/>
            <a:ext cx="3292800" cy="398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4897700" y="887750"/>
            <a:ext cx="3656700" cy="796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Etiqueta para cargar contenido estático: imágenes, JS, CSS, etc… más adelante lo veremos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4790150" y="2978700"/>
            <a:ext cx="3871800" cy="9435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Define un nuevo bloque llamado </a:t>
            </a: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‘content’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que puede ser rellenado por cualquier plantilla que extienda esta plantilla base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Stock_000016523977XSmall-1.jpg" id="149" name="Shape 149"/>
          <p:cNvPicPr preferRelativeResize="0"/>
          <p:nvPr/>
        </p:nvPicPr>
        <p:blipFill rotWithShape="1">
          <a:blip r:embed="rId3">
            <a:alphaModFix/>
          </a:blip>
          <a:srcRect b="0" l="25041" r="25036" t="0"/>
          <a:stretch/>
        </p:blipFill>
        <p:spPr>
          <a:xfrm>
            <a:off x="5442850" y="308100"/>
            <a:ext cx="3402000" cy="45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Framework Provee:</a:t>
            </a:r>
            <a:endParaRPr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291875" y="2160951"/>
            <a:ext cx="48135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una </a:t>
            </a:r>
            <a:r>
              <a:rPr b="1" i="1" lang="es"/>
              <a:t>arquitectura subyacente</a:t>
            </a:r>
            <a:r>
              <a:rPr b="1" lang="es"/>
              <a:t> </a:t>
            </a:r>
            <a:r>
              <a:rPr lang="es"/>
              <a:t>y mucho </a:t>
            </a:r>
            <a:r>
              <a:rPr b="1" i="1" lang="es"/>
              <a:t>código de apoyo</a:t>
            </a:r>
            <a:r>
              <a:rPr b="1" lang="es"/>
              <a:t> </a:t>
            </a:r>
            <a:r>
              <a:rPr lang="es"/>
              <a:t>que trabaja bien sobre dicha arquitectura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Aplicando el layout para nuestras vistas</a:t>
            </a:r>
            <a:endParaRPr/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50" y="1393025"/>
            <a:ext cx="4654200" cy="31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Shape 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250" y="1645125"/>
            <a:ext cx="3989550" cy="2654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Reimplementando Hola Mundo /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home.html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613" y="1193063"/>
            <a:ext cx="4094775" cy="27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Reimplementando Hola Mundo /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views.py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150" y="1459740"/>
            <a:ext cx="6813699" cy="22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311700" y="54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Ya podemos partir!</a:t>
            </a:r>
            <a:endParaRPr/>
          </a:p>
        </p:txBody>
      </p:sp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425" y="761325"/>
            <a:ext cx="4235949" cy="38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Debemos crear la vista</a:t>
            </a:r>
            <a:r>
              <a:rPr b="1" lang="es" sz="1300">
                <a:latin typeface="Roboto Mono"/>
                <a:ea typeface="Roboto Mono"/>
                <a:cs typeface="Roboto Mono"/>
                <a:sym typeface="Roboto Mono"/>
              </a:rPr>
              <a:t> tareas.html</a:t>
            </a:r>
            <a:endParaRPr b="1"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s" sz="1300"/>
              <a:t>Debemos crear el método</a:t>
            </a:r>
            <a:r>
              <a:rPr lang="es" sz="1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s" sz="1300">
                <a:latin typeface="Roboto Mono"/>
                <a:ea typeface="Roboto Mono"/>
                <a:cs typeface="Roboto Mono"/>
                <a:sym typeface="Roboto Mono"/>
              </a:rPr>
              <a:t>tareas</a:t>
            </a:r>
            <a:r>
              <a:rPr lang="es" sz="1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1300"/>
              <a:t>en</a:t>
            </a:r>
            <a:r>
              <a:rPr lang="es" sz="1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s" sz="1300">
                <a:latin typeface="Roboto Mono"/>
                <a:ea typeface="Roboto Mono"/>
                <a:cs typeface="Roboto Mono"/>
                <a:sym typeface="Roboto Mono"/>
              </a:rPr>
              <a:t>views.py</a:t>
            </a:r>
            <a:r>
              <a:rPr b="1" lang="es" sz="1300"/>
              <a:t>,</a:t>
            </a:r>
            <a:r>
              <a:rPr lang="es" sz="1300"/>
              <a:t> que debe renderizar la vista recién creada</a:t>
            </a:r>
            <a:endParaRPr sz="1200"/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SzPts val="1200"/>
              <a:buFont typeface="Roboto Mono"/>
              <a:buChar char="●"/>
            </a:pPr>
            <a:r>
              <a:rPr lang="es" sz="1200"/>
              <a:t>Debemos agregar el decorador </a:t>
            </a:r>
            <a:r>
              <a:rPr b="1" lang="es" sz="1200">
                <a:latin typeface="Roboto Mono"/>
                <a:ea typeface="Roboto Mono"/>
                <a:cs typeface="Roboto Mono"/>
                <a:sym typeface="Roboto Mono"/>
              </a:rPr>
              <a:t>@login_required</a:t>
            </a:r>
            <a:r>
              <a:rPr lang="es" sz="1200"/>
              <a:t> para que se requiera inicio de sesión</a:t>
            </a:r>
            <a:endParaRPr sz="1200"/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En </a:t>
            </a:r>
            <a:r>
              <a:rPr b="1" lang="es" sz="1200">
                <a:latin typeface="Roboto Mono"/>
                <a:ea typeface="Roboto Mono"/>
                <a:cs typeface="Roboto Mono"/>
                <a:sym typeface="Roboto Mono"/>
              </a:rPr>
              <a:t>urls.py </a:t>
            </a:r>
            <a:r>
              <a:rPr lang="es" sz="1200"/>
              <a:t> asociar la ruta </a:t>
            </a:r>
            <a:r>
              <a:rPr b="1" lang="es" sz="1200">
                <a:latin typeface="Roboto Mono"/>
                <a:ea typeface="Roboto Mono"/>
                <a:cs typeface="Roboto Mono"/>
                <a:sym typeface="Roboto Mono"/>
              </a:rPr>
              <a:t>‘tareas’</a:t>
            </a:r>
            <a:r>
              <a:rPr lang="es" sz="1200"/>
              <a:t> al método </a:t>
            </a:r>
            <a:r>
              <a:rPr b="1" lang="es" sz="1200">
                <a:latin typeface="Roboto Mono"/>
                <a:ea typeface="Roboto Mono"/>
                <a:cs typeface="Roboto Mono"/>
                <a:sym typeface="Roboto Mono"/>
              </a:rPr>
              <a:t>views.tareas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En el método </a:t>
            </a:r>
            <a:r>
              <a:rPr b="1" lang="es" sz="1200">
                <a:latin typeface="Roboto Mono"/>
                <a:ea typeface="Roboto Mono"/>
                <a:cs typeface="Roboto Mono"/>
                <a:sym typeface="Roboto Mono"/>
              </a:rPr>
              <a:t>views.index </a:t>
            </a:r>
            <a:r>
              <a:rPr lang="es" sz="1200"/>
              <a:t>hacer una redirección hacia la la ruta</a:t>
            </a:r>
            <a:r>
              <a:rPr b="1" lang="es" sz="1200">
                <a:latin typeface="Roboto Mono"/>
                <a:ea typeface="Roboto Mono"/>
                <a:cs typeface="Roboto Mono"/>
                <a:sym typeface="Roboto Mono"/>
              </a:rPr>
              <a:t> ’tareas’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Codificar la vista usando HTML + Bootstrap, extendiendo el layout </a:t>
            </a:r>
            <a:r>
              <a:rPr b="1" lang="es" sz="1200">
                <a:latin typeface="Roboto Mono"/>
                <a:ea typeface="Roboto Mono"/>
                <a:cs typeface="Roboto Mono"/>
                <a:sym typeface="Roboto Mono"/>
              </a:rPr>
              <a:t>base.html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s" sz="1200"/>
              <a:t>Debemos incluir </a:t>
            </a:r>
            <a:r>
              <a:rPr b="1" lang="es" sz="1200">
                <a:latin typeface="Roboto Mono"/>
                <a:ea typeface="Roboto Mono"/>
                <a:cs typeface="Roboto Mono"/>
                <a:sym typeface="Roboto Mono"/>
              </a:rPr>
              <a:t>{% csrf_field() %}</a:t>
            </a:r>
            <a:r>
              <a:rPr lang="es" sz="1200"/>
              <a:t> en el formulario de creación de tareas</a:t>
            </a:r>
            <a:endParaRPr sz="1200"/>
          </a:p>
        </p:txBody>
      </p:sp>
      <p:sp>
        <p:nvSpPr>
          <p:cNvPr id="492" name="Shape 4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</a:t>
            </a:r>
            <a:r>
              <a:rPr lang="es"/>
              <a:t>Listado de Tareas</a:t>
            </a:r>
            <a:endParaRPr/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250" y="169675"/>
            <a:ext cx="2328526" cy="14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Shape 494"/>
          <p:cNvSpPr txBox="1"/>
          <p:nvPr/>
        </p:nvSpPr>
        <p:spPr>
          <a:xfrm>
            <a:off x="0" y="4917400"/>
            <a:ext cx="5073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https://docs.djangoproject.com/en/2.0/topics/http/shortcuts/#redirect</a:t>
            </a:r>
            <a:endParaRPr sz="1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Shape 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39151" cy="17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500" y="152401"/>
            <a:ext cx="3575200" cy="44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139225"/>
            <a:ext cx="4705308" cy="250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Shape 5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00" y="777449"/>
            <a:ext cx="8281400" cy="35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 txBox="1"/>
          <p:nvPr>
            <p:ph idx="4294967295" type="title"/>
          </p:nvPr>
        </p:nvSpPr>
        <p:spPr>
          <a:xfrm>
            <a:off x="311700" y="597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Interfaz de Usuario: Listado de Tareas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idx="4294967295" type="title"/>
          </p:nvPr>
        </p:nvSpPr>
        <p:spPr>
          <a:xfrm>
            <a:off x="311700" y="597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Interfaz de Usuario: Listado de Tareas</a:t>
            </a:r>
            <a:endParaRPr/>
          </a:p>
        </p:txBody>
      </p:sp>
      <p:pic>
        <p:nvPicPr>
          <p:cNvPr id="513" name="Shape 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750" y="775850"/>
            <a:ext cx="7734501" cy="39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Controlando la Creación de Tareas</a:t>
            </a:r>
            <a:endParaRPr/>
          </a:p>
        </p:txBody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Debemos actualizar el ruteo en </a:t>
            </a:r>
            <a:r>
              <a:rPr b="1" lang="es" sz="1300">
                <a:latin typeface="Roboto Mono"/>
                <a:ea typeface="Roboto Mono"/>
                <a:cs typeface="Roboto Mono"/>
                <a:sym typeface="Roboto Mono"/>
              </a:rPr>
              <a:t>urls.py</a:t>
            </a:r>
            <a:r>
              <a:rPr lang="es" sz="1300"/>
              <a:t> para agregar la ruta </a:t>
            </a:r>
            <a:r>
              <a:rPr b="1" lang="es" sz="1300">
                <a:latin typeface="Roboto Mono"/>
                <a:ea typeface="Roboto Mono"/>
                <a:cs typeface="Roboto Mono"/>
                <a:sym typeface="Roboto Mono"/>
              </a:rPr>
              <a:t>‘crear_tarea’</a:t>
            </a:r>
            <a:r>
              <a:rPr lang="es" sz="1300"/>
              <a:t> y mapearla a </a:t>
            </a:r>
            <a:r>
              <a:rPr b="1" lang="es" sz="1300">
                <a:latin typeface="Roboto Mono"/>
                <a:ea typeface="Roboto Mono"/>
                <a:cs typeface="Roboto Mono"/>
                <a:sym typeface="Roboto Mono"/>
              </a:rPr>
              <a:t>views.crear_tarea</a:t>
            </a:r>
            <a:r>
              <a:rPr b="1" lang="es" sz="1300"/>
              <a:t>.</a:t>
            </a:r>
            <a:r>
              <a:rPr b="1" lang="es" sz="1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s" sz="1300">
                <a:solidFill>
                  <a:srgbClr val="FF0000"/>
                </a:solidFill>
              </a:rPr>
              <a:t>Debemos mapearla con método POST.</a:t>
            </a:r>
            <a:r>
              <a:rPr b="1" lang="es" sz="1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1300"/>
              <a:t>Pongámosle nombre </a:t>
            </a:r>
            <a:r>
              <a:rPr b="1" lang="es" sz="1300">
                <a:latin typeface="Roboto Mono"/>
                <a:ea typeface="Roboto Mono"/>
                <a:cs typeface="Roboto Mono"/>
                <a:sym typeface="Roboto Mono"/>
              </a:rPr>
              <a:t>‘crear_tarea’</a:t>
            </a:r>
            <a:endParaRPr b="1"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s" sz="1300"/>
              <a:t>En el formulario de creación de tareas debemos asignar el campo </a:t>
            </a:r>
            <a:r>
              <a:rPr b="1" lang="es" sz="1300"/>
              <a:t>action</a:t>
            </a:r>
            <a:r>
              <a:rPr lang="es" sz="1300"/>
              <a:t> con la URL</a:t>
            </a:r>
            <a:br>
              <a:rPr b="1" lang="es" sz="1300"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s" sz="1300">
                <a:latin typeface="Roboto Mono"/>
                <a:ea typeface="Roboto Mono"/>
                <a:cs typeface="Roboto Mono"/>
                <a:sym typeface="Roboto Mono"/>
              </a:rPr>
              <a:t>{% url ‘crear_tarea’ %}</a:t>
            </a:r>
            <a:r>
              <a:rPr lang="es" sz="1300"/>
              <a:t> recién creada, para que procese la información en esa ruta</a:t>
            </a:r>
            <a:endParaRPr sz="1300"/>
          </a:p>
          <a:p>
            <a:pPr indent="-304800" lvl="0" marL="457200" rtl="0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s" sz="1300"/>
              <a:t>Debemos crear el método </a:t>
            </a:r>
            <a:r>
              <a:rPr b="1" lang="es" sz="1300">
                <a:latin typeface="Roboto Mono"/>
                <a:ea typeface="Roboto Mono"/>
                <a:cs typeface="Roboto Mono"/>
                <a:sym typeface="Roboto Mono"/>
              </a:rPr>
              <a:t>views.crear_tarea</a:t>
            </a:r>
            <a:r>
              <a:rPr lang="es" sz="1300"/>
              <a:t>, el método retornará un redirección a la ruta </a:t>
            </a:r>
            <a:r>
              <a:rPr b="1" lang="es" sz="1300">
                <a:latin typeface="Roboto Mono"/>
                <a:ea typeface="Roboto Mono"/>
                <a:cs typeface="Roboto Mono"/>
                <a:sym typeface="Roboto Mono"/>
              </a:rPr>
              <a:t>‘tareas’</a:t>
            </a:r>
            <a:r>
              <a:rPr lang="es" sz="1300"/>
              <a:t>.</a:t>
            </a:r>
            <a:endParaRPr sz="1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como lo zupo" id="524" name="Shape 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475" y="1424938"/>
            <a:ext cx="2293624" cy="229362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 txBox="1"/>
          <p:nvPr>
            <p:ph idx="4294967295" type="title"/>
          </p:nvPr>
        </p:nvSpPr>
        <p:spPr>
          <a:xfrm>
            <a:off x="499550" y="1630500"/>
            <a:ext cx="4862400" cy="18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¿Ahora cómo guardo la tarea en la base de datos</a:t>
            </a:r>
            <a:r>
              <a:rPr lang="es"/>
              <a:t>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HP-Main-Image-Wheel.jpg" id="156" name="Shape 156"/>
          <p:cNvPicPr preferRelativeResize="0"/>
          <p:nvPr/>
        </p:nvPicPr>
        <p:blipFill rotWithShape="1">
          <a:blip r:embed="rId3">
            <a:alphaModFix/>
          </a:blip>
          <a:srcRect b="1085" l="0" r="0" t="1095"/>
          <a:stretch/>
        </p:blipFill>
        <p:spPr>
          <a:xfrm>
            <a:off x="0" y="0"/>
            <a:ext cx="91440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Usando un Framework Web:</a:t>
            </a:r>
            <a:endParaRPr/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232875" y="1290250"/>
            <a:ext cx="2541300" cy="35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evitamos </a:t>
            </a:r>
            <a:r>
              <a:rPr b="1" i="1" lang="es"/>
              <a:t>reinventar la rueda</a:t>
            </a:r>
            <a:r>
              <a:rPr b="1" lang="es"/>
              <a:t> </a:t>
            </a:r>
            <a:r>
              <a:rPr lang="es"/>
              <a:t>respecto a las </a:t>
            </a:r>
            <a:r>
              <a:rPr b="1" i="1" lang="es" sz="2400"/>
              <a:t>tareas comunes</a:t>
            </a:r>
            <a:r>
              <a:rPr lang="es"/>
              <a:t> que se requieren en una aplicación web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Creando el Modelo Tarea</a:t>
            </a:r>
            <a:endParaRPr/>
          </a:p>
        </p:txBody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0" y="1229875"/>
            <a:ext cx="4756200" cy="3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300"/>
              <a:t>Para almacenar tareas en la base de datos debemos definir un modelo en Django para representar efectivamente la información que queremos almacenar.</a:t>
            </a:r>
            <a:endParaRPr sz="1300"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Un modelo se crea por defecto en el archivo </a:t>
            </a:r>
            <a:r>
              <a:rPr b="1" lang="es" sz="1300">
                <a:latin typeface="Roboto Mono"/>
                <a:ea typeface="Roboto Mono"/>
                <a:cs typeface="Roboto Mono"/>
                <a:sym typeface="Roboto Mono"/>
              </a:rPr>
              <a:t>models.py. </a:t>
            </a:r>
            <a:r>
              <a:rPr lang="es" sz="1300"/>
              <a:t>Un modelo es una clase Python que extiende desde </a:t>
            </a:r>
            <a:r>
              <a:rPr b="1" lang="es" sz="1300">
                <a:latin typeface="Roboto Mono"/>
                <a:ea typeface="Roboto Mono"/>
                <a:cs typeface="Roboto Mono"/>
                <a:sym typeface="Roboto Mono"/>
              </a:rPr>
              <a:t>django.db.models.Model</a:t>
            </a:r>
            <a:endParaRPr b="1"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La clase define los campos a incorporar en el modelo, y eventualmente la base de datos. Debemos especificar el tipo de campo de cada elemento del modelo</a:t>
            </a:r>
            <a:endParaRPr sz="1300"/>
          </a:p>
          <a:p>
            <a:pPr indent="-311150" lvl="0" marL="457200" rtl="0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s" sz="1300"/>
              <a:t>Django por defecto incorpora un campo </a:t>
            </a:r>
            <a:r>
              <a:rPr b="1" lang="es" sz="1300">
                <a:latin typeface="Roboto Mono"/>
                <a:ea typeface="Roboto Mono"/>
                <a:cs typeface="Roboto Mono"/>
                <a:sym typeface="Roboto Mono"/>
              </a:rPr>
              <a:t>‘id’ </a:t>
            </a:r>
            <a:r>
              <a:rPr lang="es" sz="1300"/>
              <a:t>con una llave primaria artificial autoincremental</a:t>
            </a:r>
            <a:endParaRPr sz="1300"/>
          </a:p>
        </p:txBody>
      </p:sp>
      <p:sp>
        <p:nvSpPr>
          <p:cNvPr id="532" name="Shape 532"/>
          <p:cNvSpPr txBox="1"/>
          <p:nvPr/>
        </p:nvSpPr>
        <p:spPr>
          <a:xfrm>
            <a:off x="0" y="4910100"/>
            <a:ext cx="65532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https://docs.djangoproject.com/en/2.0/ref/models/fields/#django.db.models.Field</a:t>
            </a:r>
            <a:endParaRPr/>
          </a:p>
        </p:txBody>
      </p:sp>
      <p:pic>
        <p:nvPicPr>
          <p:cNvPr id="533" name="Shape 5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200" y="2013175"/>
            <a:ext cx="4387801" cy="1270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Creando y  Aplicando Migraciones</a:t>
            </a:r>
            <a:endParaRPr/>
          </a:p>
        </p:txBody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311700" y="1229875"/>
            <a:ext cx="8520600" cy="32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 bien ahora el modelo Tarea existe como una entidad en nuestra aplicación, todavía no tenemos su contraparte en la base de datos. Para esto debemos: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Crear migraciones: </a:t>
            </a: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python manage.py makemigrations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Aplicar las migraciones: </a:t>
            </a: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python manage.py migrate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Si vemos nuestra base de datos veremos una nueva tabla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main_tarea</a:t>
            </a:r>
            <a:r>
              <a:rPr lang="es"/>
              <a:t> con los campos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s"/>
              <a:t>,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titulo</a:t>
            </a:r>
            <a:r>
              <a:rPr lang="es"/>
              <a:t>,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descripcion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Shape 540"/>
          <p:cNvSpPr txBox="1"/>
          <p:nvPr/>
        </p:nvSpPr>
        <p:spPr>
          <a:xfrm>
            <a:off x="0" y="4896000"/>
            <a:ext cx="41535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https://docs.djangoproject.com/en/2.0/topics/migrations/</a:t>
            </a:r>
            <a:endParaRPr sz="1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Registrando nuestro modelo en admin</a:t>
            </a:r>
            <a:endParaRPr/>
          </a:p>
        </p:txBody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0" y="982350"/>
            <a:ext cx="4401000" cy="31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Si ingresamos al backend administrativo, veremos que nuestro modelo no aparece ahí!</a:t>
            </a:r>
            <a:endParaRPr sz="1400"/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En Django cada aplicación debe registrar explícitamente los modelos que se pueden manejar desde la aplicación admin. </a:t>
            </a:r>
            <a:endParaRPr sz="1400"/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s" sz="1400"/>
              <a:t>Para eso debemos editar el archivo </a:t>
            </a:r>
            <a:r>
              <a:rPr b="1" lang="es" sz="1400">
                <a:latin typeface="Roboto Mono"/>
                <a:ea typeface="Roboto Mono"/>
                <a:cs typeface="Roboto Mono"/>
                <a:sym typeface="Roboto Mono"/>
              </a:rPr>
              <a:t>admin.py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7" name="Shape 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100" y="1760963"/>
            <a:ext cx="4594475" cy="16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388" y="152400"/>
            <a:ext cx="659521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como lo zupo" id="557" name="Shape 5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475" y="1424938"/>
            <a:ext cx="2293624" cy="2293624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Shape 558"/>
          <p:cNvSpPr txBox="1"/>
          <p:nvPr>
            <p:ph idx="4294967295" type="title"/>
          </p:nvPr>
        </p:nvSpPr>
        <p:spPr>
          <a:xfrm>
            <a:off x="499550" y="1630500"/>
            <a:ext cx="4862400" cy="18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¿Ahora cómo guardo la tarea en la base de datos?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Creando una nueva Tarea / Usando el modelo</a:t>
            </a:r>
            <a:endParaRPr/>
          </a:p>
        </p:txBody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4691550" y="1206450"/>
            <a:ext cx="4452600" cy="27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Ahora que existe el modelo </a:t>
            </a:r>
            <a:r>
              <a:rPr b="1" lang="es" sz="1500">
                <a:latin typeface="Roboto Mono"/>
                <a:ea typeface="Roboto Mono"/>
                <a:cs typeface="Roboto Mono"/>
                <a:sym typeface="Roboto Mono"/>
              </a:rPr>
              <a:t>Tarea </a:t>
            </a:r>
            <a:r>
              <a:rPr lang="es" sz="1500"/>
              <a:t>podemos usarlo en </a:t>
            </a:r>
            <a:r>
              <a:rPr b="1" lang="es" sz="1500">
                <a:latin typeface="Roboto Mono"/>
                <a:ea typeface="Roboto Mono"/>
                <a:cs typeface="Roboto Mono"/>
                <a:sym typeface="Roboto Mono"/>
              </a:rPr>
              <a:t>views.crear_tarea</a:t>
            </a:r>
            <a:endParaRPr b="1"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Al crear una nueva tarea, ésta aparecerá en la base de datos, pero no en el listado de nuestra aplicación D:</a:t>
            </a:r>
            <a:endParaRPr sz="1500"/>
          </a:p>
          <a:p>
            <a:pPr indent="-323850" lvl="0" marL="457200"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es" sz="1500"/>
              <a:t>Debemos actualizar </a:t>
            </a:r>
            <a:r>
              <a:rPr b="1" lang="es" sz="1500">
                <a:latin typeface="Roboto Mono"/>
                <a:ea typeface="Roboto Mono"/>
                <a:cs typeface="Roboto Mono"/>
                <a:sym typeface="Roboto Mono"/>
              </a:rPr>
              <a:t>views.tareas</a:t>
            </a:r>
            <a:r>
              <a:rPr lang="es" sz="1500"/>
              <a:t> para cargar los valores</a:t>
            </a:r>
            <a:endParaRPr sz="1500"/>
          </a:p>
        </p:txBody>
      </p:sp>
      <p:pic>
        <p:nvPicPr>
          <p:cNvPr id="565" name="Shape 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75" y="1527163"/>
            <a:ext cx="4619274" cy="20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Mostrando el Listado de Tareas</a:t>
            </a:r>
            <a:endParaRPr/>
          </a:p>
        </p:txBody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0" y="2733150"/>
            <a:ext cx="3981300" cy="21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El método </a:t>
            </a: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views.tareas </a:t>
            </a:r>
            <a:r>
              <a:rPr lang="es" sz="1600"/>
              <a:t>retorna la vista donde debería aparecer el listado de tareas</a:t>
            </a:r>
            <a:endParaRPr sz="1600"/>
          </a:p>
          <a:p>
            <a:pPr indent="-330200" lvl="0" marL="457200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s" sz="1600"/>
              <a:t>El listado debe obtenerse mediante una consulta al modelo </a:t>
            </a: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Tare</a:t>
            </a:r>
            <a:endParaRPr sz="1600"/>
          </a:p>
        </p:txBody>
      </p:sp>
      <p:pic>
        <p:nvPicPr>
          <p:cNvPr id="572" name="Shape 5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438" y="1112975"/>
            <a:ext cx="7279126" cy="1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Shape 573"/>
          <p:cNvSpPr txBox="1"/>
          <p:nvPr>
            <p:ph idx="1" type="body"/>
          </p:nvPr>
        </p:nvSpPr>
        <p:spPr>
          <a:xfrm>
            <a:off x="3981375" y="2733025"/>
            <a:ext cx="5162700" cy="21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Además, la vista debe tomar este listado </a:t>
            </a:r>
            <a:r>
              <a:rPr b="1" i="1" lang="es" sz="1600"/>
              <a:t>como un parámetro</a:t>
            </a:r>
            <a:endParaRPr b="1" i="1" sz="1600"/>
          </a:p>
          <a:p>
            <a:pPr indent="-330200" lvl="0" marL="457200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s" sz="1600"/>
              <a:t>La vista debe entonces renderizar el listado de tareas</a:t>
            </a:r>
            <a:endParaRPr sz="16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Mostrando el Listado de Tareas</a:t>
            </a:r>
            <a:endParaRPr/>
          </a:p>
        </p:txBody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0" y="1355825"/>
            <a:ext cx="3981300" cy="26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El contexto pasado como parámetro define las variables disponibles en la plantilla</a:t>
            </a:r>
            <a:endParaRPr sz="1600"/>
          </a:p>
          <a:p>
            <a:pPr indent="-330200" lvl="0" marL="457200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s" sz="1600"/>
              <a:t>La etiqueta </a:t>
            </a: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for </a:t>
            </a:r>
            <a:r>
              <a:rPr lang="es" sz="1600"/>
              <a:t>permite hacer una iteración sobre una collección</a:t>
            </a:r>
            <a:endParaRPr sz="1600"/>
          </a:p>
        </p:txBody>
      </p:sp>
      <p:pic>
        <p:nvPicPr>
          <p:cNvPr id="580" name="Shape 5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325" y="1207675"/>
            <a:ext cx="3366349" cy="272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/>
        </p:nvSpPr>
        <p:spPr>
          <a:xfrm>
            <a:off x="980400" y="4177363"/>
            <a:ext cx="71832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El problema ahora es que estamos viendo todas las tareas de todos los usuarios!!</a:t>
            </a:r>
            <a:endParaRPr b="1" i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6" name="Shape 5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863" y="238475"/>
            <a:ext cx="6454270" cy="3872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Revisemos </a:t>
            </a:r>
            <a:r>
              <a:rPr lang="es"/>
              <a:t>el Modelo de la Aplicación</a:t>
            </a:r>
            <a:endParaRPr/>
          </a:p>
        </p:txBody>
      </p:sp>
      <p:pic>
        <p:nvPicPr>
          <p:cNvPr id="592" name="Shape 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349" y="1367975"/>
            <a:ext cx="5255324" cy="34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Shape 593"/>
          <p:cNvSpPr/>
          <p:nvPr/>
        </p:nvSpPr>
        <p:spPr>
          <a:xfrm>
            <a:off x="1744250" y="1229225"/>
            <a:ext cx="3852600" cy="221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Shape 594"/>
          <p:cNvSpPr txBox="1"/>
          <p:nvPr/>
        </p:nvSpPr>
        <p:spPr>
          <a:xfrm>
            <a:off x="5775275" y="1153675"/>
            <a:ext cx="22182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Debemos </a:t>
            </a:r>
            <a:r>
              <a:rPr b="1" i="1" lang="es">
                <a:solidFill>
                  <a:srgbClr val="FF0000"/>
                </a:solidFill>
              </a:rPr>
              <a:t>relacionar</a:t>
            </a:r>
            <a:r>
              <a:rPr b="1" lang="es">
                <a:solidFill>
                  <a:srgbClr val="FF0000"/>
                </a:solidFill>
              </a:rPr>
              <a:t> </a:t>
            </a:r>
            <a:r>
              <a:rPr lang="es"/>
              <a:t>las tareas con los usuarios</a:t>
            </a:r>
            <a:endParaRPr/>
          </a:p>
        </p:txBody>
      </p:sp>
      <p:sp>
        <p:nvSpPr>
          <p:cNvPr id="595" name="Shape 595"/>
          <p:cNvSpPr txBox="1"/>
          <p:nvPr/>
        </p:nvSpPr>
        <p:spPr>
          <a:xfrm>
            <a:off x="0" y="4867800"/>
            <a:ext cx="42039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https://docs.djangoproject.com/en/2.0/topics/db/models/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2140800" y="1630500"/>
            <a:ext cx="4862400" cy="18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¿Cuáles son las Tareas Comunes</a:t>
            </a:r>
            <a:br>
              <a:rPr lang="es"/>
            </a:br>
            <a:r>
              <a:rPr lang="es"/>
              <a:t>en una</a:t>
            </a:r>
            <a:br>
              <a:rPr lang="es"/>
            </a:br>
            <a:r>
              <a:rPr lang="es"/>
              <a:t>Aplicación Web?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¿Creando el Modelo Usuario?</a:t>
            </a:r>
            <a:endParaRPr/>
          </a:p>
        </p:txBody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x="311700" y="1229875"/>
            <a:ext cx="8520600" cy="31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 usar el sistema de autentificación de Django ya existe un modelo </a:t>
            </a:r>
            <a:r>
              <a:rPr b="1" lang="es"/>
              <a:t>User</a:t>
            </a:r>
            <a:r>
              <a:rPr lang="es"/>
              <a:t>!</a:t>
            </a:r>
            <a:endParaRPr/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s"/>
              <a:t>Debemos entonces crear una relación entre </a:t>
            </a: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Tarea</a:t>
            </a:r>
            <a:r>
              <a:rPr b="1" lang="es"/>
              <a:t> </a:t>
            </a:r>
            <a:r>
              <a:rPr lang="es"/>
              <a:t>y </a:t>
            </a: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 nivel del modelo: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En la clase </a:t>
            </a: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Tarea </a:t>
            </a:r>
            <a:r>
              <a:rPr lang="es"/>
              <a:t>debemos agregar una </a:t>
            </a:r>
            <a:r>
              <a:rPr b="1" lang="es"/>
              <a:t>ForeignKey</a:t>
            </a:r>
            <a:r>
              <a:rPr lang="es"/>
              <a:t> que apunte a User</a:t>
            </a:r>
            <a:endParaRPr/>
          </a:p>
          <a:p>
            <a: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El uso de ForeignKey establece una relación one-to-many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2" name="Shape 602"/>
          <p:cNvSpPr txBox="1"/>
          <p:nvPr/>
        </p:nvSpPr>
        <p:spPr>
          <a:xfrm>
            <a:off x="0" y="4938600"/>
            <a:ext cx="52707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https://docs.djangoproject.com/en/2.0/topics/db/models/#relationships</a:t>
            </a:r>
            <a:endParaRPr sz="1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713" y="1474251"/>
            <a:ext cx="7026576" cy="21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Actualizando </a:t>
            </a: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Tarea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9" name="Shape 609"/>
          <p:cNvSpPr/>
          <p:nvPr/>
        </p:nvSpPr>
        <p:spPr>
          <a:xfrm>
            <a:off x="2238050" y="3284000"/>
            <a:ext cx="5789400" cy="29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 txBox="1"/>
          <p:nvPr/>
        </p:nvSpPr>
        <p:spPr>
          <a:xfrm>
            <a:off x="0" y="4896000"/>
            <a:ext cx="43257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https://docs.djangoproject.com/en/2.0/topics/db/examples/</a:t>
            </a:r>
            <a:endParaRPr sz="1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Ojo!</a:t>
            </a:r>
            <a:endParaRPr/>
          </a:p>
        </p:txBody>
      </p:sp>
      <p:pic>
        <p:nvPicPr>
          <p:cNvPr id="616" name="Shape 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7175"/>
            <a:ext cx="8839200" cy="2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Shape 617"/>
          <p:cNvSpPr txBox="1"/>
          <p:nvPr/>
        </p:nvSpPr>
        <p:spPr>
          <a:xfrm>
            <a:off x="322825" y="4067450"/>
            <a:ext cx="5380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Debemos indicar qué hacer con las filas que ya existen cuando agregamos un nuevo campo no nulo!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Shape 6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750" y="1047038"/>
            <a:ext cx="5488499" cy="24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Shape 6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Actualizando creación de Tareas</a:t>
            </a: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2719400" y="2521475"/>
            <a:ext cx="2739900" cy="47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Shape 625"/>
          <p:cNvSpPr/>
          <p:nvPr/>
        </p:nvSpPr>
        <p:spPr>
          <a:xfrm>
            <a:off x="2719400" y="1845100"/>
            <a:ext cx="1466400" cy="22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 txBox="1"/>
          <p:nvPr>
            <p:ph idx="4294967295" type="body"/>
          </p:nvPr>
        </p:nvSpPr>
        <p:spPr>
          <a:xfrm>
            <a:off x="0" y="3766150"/>
            <a:ext cx="3916800" cy="10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SzPts val="1400"/>
              <a:buChar char="●"/>
            </a:pPr>
            <a:r>
              <a:rPr b="1" lang="es" sz="1400">
                <a:latin typeface="Roboto Mono"/>
                <a:ea typeface="Roboto Mono"/>
                <a:cs typeface="Roboto Mono"/>
                <a:sym typeface="Roboto Mono"/>
              </a:rPr>
              <a:t>Tarea.objects.create()</a:t>
            </a:r>
            <a:r>
              <a:rPr lang="es" sz="1400"/>
              <a:t> crea y guarda inmediatamente en la BD. Debemos pasar los campos no nulos inmediatamente</a:t>
            </a:r>
            <a:endParaRPr sz="1400"/>
          </a:p>
        </p:txBody>
      </p:sp>
      <p:sp>
        <p:nvSpPr>
          <p:cNvPr id="627" name="Shape 627"/>
          <p:cNvSpPr txBox="1"/>
          <p:nvPr>
            <p:ph idx="4294967295" type="body"/>
          </p:nvPr>
        </p:nvSpPr>
        <p:spPr>
          <a:xfrm>
            <a:off x="4241375" y="3766150"/>
            <a:ext cx="3916800" cy="10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SzPts val="1400"/>
              <a:buChar char="●"/>
            </a:pPr>
            <a:r>
              <a:rPr b="1" lang="es" sz="1400">
                <a:latin typeface="Roboto Mono"/>
                <a:ea typeface="Roboto Mono"/>
                <a:cs typeface="Roboto Mono"/>
                <a:sym typeface="Roboto Mono"/>
              </a:rPr>
              <a:t>Tarea()</a:t>
            </a:r>
            <a:r>
              <a:rPr lang="es" sz="1400"/>
              <a:t> crea un objeto en memoria, que solo se guarda en la BD cuando invocamos el método </a:t>
            </a:r>
            <a:r>
              <a:rPr b="1" lang="es" sz="1400">
                <a:latin typeface="Roboto Mono"/>
                <a:ea typeface="Roboto Mono"/>
                <a:cs typeface="Roboto Mono"/>
                <a:sym typeface="Roboto Mono"/>
              </a:rPr>
              <a:t>save()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Actualizando Listado de Tareas</a:t>
            </a:r>
            <a:endParaRPr/>
          </a:p>
        </p:txBody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4931550" y="1103575"/>
            <a:ext cx="3982200" cy="32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SzPts val="1400"/>
              <a:buChar char="●"/>
            </a:pPr>
            <a:r>
              <a:rPr lang="es" sz="1400"/>
              <a:t>Para obtener las tareas del usuario actual, debemos hacer un filtro sobre los objetos del modelo </a:t>
            </a:r>
            <a:r>
              <a:rPr b="1" lang="es" sz="1400">
                <a:latin typeface="Roboto Mono"/>
                <a:ea typeface="Roboto Mono"/>
                <a:cs typeface="Roboto Mono"/>
                <a:sym typeface="Roboto Mono"/>
              </a:rPr>
              <a:t>Tarea</a:t>
            </a:r>
            <a:endParaRPr b="1" i="1" sz="1400"/>
          </a:p>
        </p:txBody>
      </p:sp>
      <p:pic>
        <p:nvPicPr>
          <p:cNvPr id="634" name="Shape 6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49" y="1720038"/>
            <a:ext cx="4829200" cy="17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Ahora la primera parte funciona!</a:t>
            </a:r>
            <a:endParaRPr/>
          </a:p>
        </p:txBody>
      </p:sp>
      <p:pic>
        <p:nvPicPr>
          <p:cNvPr descr="Resultado de imagen para aplausos meme" id="640" name="Shape 6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100" y="1051450"/>
            <a:ext cx="3256061" cy="1840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aplausos meme" id="641" name="Shape 6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075" y="1051437"/>
            <a:ext cx="3266925" cy="1840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head explode" id="642" name="Shape 6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8688" y="3014750"/>
            <a:ext cx="2966625" cy="19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utes.jpg" id="169" name="Shape 169"/>
          <p:cNvPicPr preferRelativeResize="0"/>
          <p:nvPr/>
        </p:nvPicPr>
        <p:blipFill rotWithShape="1">
          <a:blip r:embed="rId3">
            <a:alphaModFix/>
          </a:blip>
          <a:srcRect b="0" l="17898" r="17904" t="0"/>
          <a:stretch/>
        </p:blipFill>
        <p:spPr>
          <a:xfrm>
            <a:off x="0" y="0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Routing</a:t>
            </a:r>
            <a:endParaRPr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Todas las aplicaciones necesitan </a:t>
            </a:r>
            <a:r>
              <a:rPr b="1" i="1" lang="es"/>
              <a:t>rutear</a:t>
            </a:r>
            <a:r>
              <a:rPr i="1" lang="es"/>
              <a:t> </a:t>
            </a:r>
            <a:r>
              <a:rPr b="1" i="1" lang="es"/>
              <a:t>URLs</a:t>
            </a:r>
            <a:r>
              <a:rPr b="1" lang="es"/>
              <a:t> </a:t>
            </a:r>
            <a:r>
              <a:rPr lang="es"/>
              <a:t>hacia</a:t>
            </a:r>
            <a:r>
              <a:rPr b="1" lang="es"/>
              <a:t> </a:t>
            </a:r>
            <a:r>
              <a:rPr b="1" i="1" lang="es"/>
              <a:t>acciones</a:t>
            </a:r>
            <a:r>
              <a:rPr b="1" lang="es"/>
              <a:t> </a:t>
            </a:r>
            <a:r>
              <a:rPr b="1" i="1" lang="es"/>
              <a:t>específicas</a:t>
            </a:r>
            <a:r>
              <a:rPr b="1" lang="es"/>
              <a:t> </a:t>
            </a:r>
            <a:r>
              <a:rPr lang="es"/>
              <a:t>que generan una</a:t>
            </a:r>
            <a:r>
              <a:rPr b="1" lang="es"/>
              <a:t> </a:t>
            </a:r>
            <a:r>
              <a:rPr b="1" i="1" lang="es"/>
              <a:t>respuesta HTTP</a:t>
            </a:r>
            <a:r>
              <a:rPr b="1" lang="es"/>
              <a:t>.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Todo request HTTP </a:t>
            </a:r>
            <a:r>
              <a:rPr b="1" i="1" lang="es"/>
              <a:t>debe</a:t>
            </a:r>
            <a:r>
              <a:rPr lang="es"/>
              <a:t> tener una respuesta correspondiente. Si es que la red funciona :-)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ml+(1).gif" id="177" name="Shape 177"/>
          <p:cNvPicPr preferRelativeResize="0"/>
          <p:nvPr/>
        </p:nvPicPr>
        <p:blipFill rotWithShape="1">
          <a:blip r:embed="rId3">
            <a:alphaModFix/>
          </a:blip>
          <a:srcRect b="8895" l="0" r="0" t="8895"/>
          <a:stretch/>
        </p:blipFill>
        <p:spPr>
          <a:xfrm>
            <a:off x="0" y="0"/>
            <a:ext cx="91440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Despliegue de HTML</a:t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54600" y="1290250"/>
            <a:ext cx="2666100" cy="35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Todas las aplicaciones eventualmente presentan al usuario documentos en HTML.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Estos documentos HTML combinan </a:t>
            </a:r>
            <a:r>
              <a:rPr b="1" i="1" lang="es"/>
              <a:t>contenido estático o fijo</a:t>
            </a:r>
            <a:r>
              <a:rPr b="1" lang="es"/>
              <a:t>, </a:t>
            </a:r>
            <a:r>
              <a:rPr lang="es"/>
              <a:t> con </a:t>
            </a:r>
            <a:r>
              <a:rPr b="1" i="1" lang="es"/>
              <a:t>contenido generado dinámicamente</a:t>
            </a:r>
            <a:r>
              <a:rPr b="1" lang="es"/>
              <a:t> </a:t>
            </a:r>
            <a:r>
              <a:rPr lang="es"/>
              <a:t>en base a la petición que se está respondiendo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